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9" r:id="rId3"/>
    <p:sldId id="298" r:id="rId4"/>
    <p:sldId id="300" r:id="rId5"/>
    <p:sldId id="299" r:id="rId6"/>
    <p:sldId id="293" r:id="rId7"/>
    <p:sldId id="290" r:id="rId8"/>
    <p:sldId id="291" r:id="rId9"/>
    <p:sldId id="292" r:id="rId10"/>
    <p:sldId id="263" r:id="rId11"/>
    <p:sldId id="262" r:id="rId12"/>
    <p:sldId id="266" r:id="rId13"/>
    <p:sldId id="267" r:id="rId14"/>
    <p:sldId id="265" r:id="rId15"/>
    <p:sldId id="268" r:id="rId16"/>
    <p:sldId id="304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2" r:id="rId25"/>
    <p:sldId id="271" r:id="rId26"/>
    <p:sldId id="270" r:id="rId27"/>
    <p:sldId id="294" r:id="rId28"/>
    <p:sldId id="302" r:id="rId29"/>
    <p:sldId id="301" r:id="rId30"/>
    <p:sldId id="303" r:id="rId31"/>
    <p:sldId id="279" r:id="rId32"/>
    <p:sldId id="283" r:id="rId33"/>
    <p:sldId id="257" r:id="rId34"/>
    <p:sldId id="305" r:id="rId35"/>
    <p:sldId id="306" r:id="rId36"/>
    <p:sldId id="307" r:id="rId37"/>
    <p:sldId id="308" r:id="rId38"/>
    <p:sldId id="288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ddd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DD3BB-6628-4056-B357-02D9BA0C54E7}" type="datetimeFigureOut">
              <a:rPr lang="pl-PL" smtClean="0"/>
              <a:t>2018-03-09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5243D-5ACD-4D20-924C-FC0D1FE233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7819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ddd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37282-7B23-4B1B-8FEF-D40437ADCBFF}" type="datetimeFigureOut">
              <a:rPr lang="pl-PL" smtClean="0"/>
              <a:t>2018-03-09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AEFB6-9D79-4D22-BE4F-C91DBFC567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17166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5323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499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035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048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9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E64A84-5D70-4DCA-A36C-0EFB39979B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70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E64A84-5D70-4DCA-A36C-0EFB39979B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43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E64A84-5D70-4DCA-A36C-0EFB39979B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85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1">
                <a:alpha val="6000"/>
                <a:lumMod val="6000"/>
                <a:lumOff val="94000"/>
              </a:schemeClr>
            </a:gs>
            <a:gs pos="82000">
              <a:schemeClr val="accent1">
                <a:lumMod val="50000"/>
                <a:lumOff val="50000"/>
                <a:alpha val="50000"/>
              </a:schemeClr>
            </a:gs>
            <a:gs pos="94000">
              <a:schemeClr val="accent1">
                <a:alpha val="50000"/>
                <a:lumMod val="50000"/>
                <a:lumOff val="50000"/>
              </a:schemeClr>
            </a:gs>
            <a:gs pos="100000">
              <a:schemeClr val="accent1">
                <a:alpha val="50000"/>
                <a:lumMod val="50000"/>
                <a:lumOff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700414" y="1557686"/>
            <a:ext cx="10515600" cy="738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0414" y="245338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14" y="0"/>
            <a:ext cx="5476875" cy="1085162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84" y="88106"/>
            <a:ext cx="2102430" cy="131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w.gov.pl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o.niw.gov.pl/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o.niw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poleczenstwoobywatelskie.gov.pl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o.niw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poleczenstwoobywatelskie.gov.pl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FIO@niw.gov.p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52525" y="1919288"/>
            <a:ext cx="9515475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600" b="1" dirty="0">
                <a:cs typeface="Times New Roman" panose="02020603050405020304" pitchFamily="18" charset="0"/>
              </a:rPr>
              <a:t>Fundusz Inicjatyw Obywatelskich </a:t>
            </a:r>
            <a:br>
              <a:rPr lang="pl-PL" sz="3600" b="1" dirty="0">
                <a:cs typeface="Times New Roman" panose="02020603050405020304" pitchFamily="18" charset="0"/>
              </a:rPr>
            </a:br>
            <a:r>
              <a:rPr lang="pl-PL" sz="3600" b="1" dirty="0">
                <a:cs typeface="Times New Roman" panose="02020603050405020304" pitchFamily="18" charset="0"/>
              </a:rPr>
              <a:t>edycja 2018 </a:t>
            </a:r>
            <a:endParaRPr lang="pl-PL" sz="2800" dirty="0"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306888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800" i="1" dirty="0">
                <a:latin typeface="+mj-lt"/>
                <a:cs typeface="Times New Roman" panose="02020603050405020304" pitchFamily="18" charset="0"/>
              </a:rPr>
              <a:t>Fundusz Inicjatyw Obywatelskich 2018 – możliwości i oczekiwania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latin typeface="+mj-lt"/>
                <a:cs typeface="Times New Roman" panose="02020603050405020304" pitchFamily="18" charset="0"/>
              </a:rPr>
              <a:t>Rzeszów, Urząd Marszałkowski Województwa Podkarpackiego</a:t>
            </a:r>
          </a:p>
          <a:p>
            <a:pPr>
              <a:lnSpc>
                <a:spcPct val="150000"/>
              </a:lnSpc>
            </a:pPr>
            <a:r>
              <a:rPr lang="pl-PL" sz="1800">
                <a:latin typeface="+mj-lt"/>
                <a:cs typeface="Times New Roman" panose="02020603050405020304" pitchFamily="18" charset="0"/>
              </a:rPr>
              <a:t>8 marca </a:t>
            </a:r>
            <a:r>
              <a:rPr lang="pl-PL" sz="1800" dirty="0">
                <a:latin typeface="+mj-lt"/>
                <a:cs typeface="Times New Roman" panose="02020603050405020304" pitchFamily="18" charset="0"/>
              </a:rPr>
              <a:t>2018 r.</a:t>
            </a:r>
          </a:p>
        </p:txBody>
      </p:sp>
    </p:spTree>
    <p:extLst>
      <p:ext uri="{BB962C8B-B14F-4D97-AF65-F5344CB8AC3E}">
        <p14:creationId xmlns:p14="http://schemas.microsoft.com/office/powerpoint/2010/main" val="3863618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W jakiej wysokości?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 ramach Priorytetów 2-4: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Od 20 tys. zł do 400 tys. zł.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000" dirty="0"/>
              <a:t>(w tym wysokość dotacji przeznaczonej na realizację w poszczególnych latach </a:t>
            </a:r>
            <a:br>
              <a:rPr lang="pl-PL" sz="2000" dirty="0"/>
            </a:br>
            <a:r>
              <a:rPr lang="pl-PL" sz="2000" dirty="0"/>
              <a:t>może wynosić maksymalnie 200 tys. zł.)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 ramach Priorytetu 1: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Od 20 tys. zł do 1.000.000 zł.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100" dirty="0"/>
              <a:t>(w tym wysokość dotacji przeznaczonej na realizację w poszczególnych latach </a:t>
            </a:r>
            <a:br>
              <a:rPr lang="pl-PL" sz="2100" dirty="0"/>
            </a:br>
            <a:r>
              <a:rPr lang="pl-PL" sz="2100" dirty="0"/>
              <a:t>może wynosić maksymalnie 500 tys. zł.)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326847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W jakim terminie można realizować zadania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Od 1 maja 2018 r. do 31 grudnia 2019 r.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800" dirty="0"/>
              <a:t>Możliwość realizacji projektów </a:t>
            </a:r>
            <a:r>
              <a:rPr lang="pl-PL" dirty="0"/>
              <a:t>trwających do 20 miesięcy.</a:t>
            </a:r>
            <a:endParaRPr lang="pl-PL" sz="28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16421"/>
              </p:ext>
            </p:extLst>
          </p:nvPr>
        </p:nvGraphicFramePr>
        <p:xfrm>
          <a:off x="1278935" y="3840062"/>
          <a:ext cx="9358558" cy="2602300"/>
        </p:xfrm>
        <a:graphic>
          <a:graphicData uri="http://schemas.openxmlformats.org/drawingml/2006/table">
            <a:tbl>
              <a:tblPr firstRow="1" firstCol="1" bandRow="1"/>
              <a:tblGrid>
                <a:gridCol w="1867968">
                  <a:extLst>
                    <a:ext uri="{9D8B030D-6E8A-4147-A177-3AD203B41FA5}">
                      <a16:colId xmlns:a16="http://schemas.microsoft.com/office/drawing/2014/main" val="3230643232"/>
                    </a:ext>
                  </a:extLst>
                </a:gridCol>
                <a:gridCol w="1875454">
                  <a:extLst>
                    <a:ext uri="{9D8B030D-6E8A-4147-A177-3AD203B41FA5}">
                      <a16:colId xmlns:a16="http://schemas.microsoft.com/office/drawing/2014/main" val="3077485109"/>
                    </a:ext>
                  </a:extLst>
                </a:gridCol>
                <a:gridCol w="1871712">
                  <a:extLst>
                    <a:ext uri="{9D8B030D-6E8A-4147-A177-3AD203B41FA5}">
                      <a16:colId xmlns:a16="http://schemas.microsoft.com/office/drawing/2014/main" val="1390679996"/>
                    </a:ext>
                  </a:extLst>
                </a:gridCol>
                <a:gridCol w="1871712">
                  <a:extLst>
                    <a:ext uri="{9D8B030D-6E8A-4147-A177-3AD203B41FA5}">
                      <a16:colId xmlns:a16="http://schemas.microsoft.com/office/drawing/2014/main" val="2635424296"/>
                    </a:ext>
                  </a:extLst>
                </a:gridCol>
                <a:gridCol w="1871712">
                  <a:extLst>
                    <a:ext uri="{9D8B030D-6E8A-4147-A177-3AD203B41FA5}">
                      <a16:colId xmlns:a16="http://schemas.microsoft.com/office/drawing/2014/main" val="3798060072"/>
                    </a:ext>
                  </a:extLst>
                </a:gridCol>
              </a:tblGrid>
              <a:tr h="884720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Priorytet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alokacja na rok 2018 w %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Zobowiązania z lat ubiegłych na rok 2018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alokacja na rok 2018 w PLN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alokacja na rok 2019  PLN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927409"/>
                  </a:ext>
                </a:extLst>
              </a:tr>
              <a:tr h="343516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10 200 000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10 200 000 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438828"/>
                  </a:ext>
                </a:extLst>
              </a:tr>
              <a:tr h="343516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30 000 000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15 000 000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870796"/>
                  </a:ext>
                </a:extLst>
              </a:tr>
              <a:tr h="343516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12 000 000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6 000 000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90238"/>
                  </a:ext>
                </a:extLst>
              </a:tr>
              <a:tr h="343516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604 305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4 795 695</a:t>
                      </a:r>
                      <a:endParaRPr lang="pl-PL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2 700 000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807040"/>
                  </a:ext>
                </a:extLst>
              </a:tr>
              <a:tr h="343516">
                <a:tc>
                  <a:txBody>
                    <a:bodyPr/>
                    <a:lstStyle/>
                    <a:p>
                      <a:pPr indent="1346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SUMA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</a:t>
                      </a:r>
                      <a:endParaRPr lang="pl-P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604 305</a:t>
                      </a:r>
                      <a:endParaRPr lang="pl-P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56 995 695</a:t>
                      </a:r>
                      <a:endParaRPr lang="pl-PL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33 900 000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064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60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Wkład własny w FIO 2018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400" b="1" u="sng" dirty="0"/>
              <a:t>Wniesienie wkładu własnego w ramach składanych ofert nie jest wymagane.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000" dirty="0"/>
              <a:t>Należy jednak pamiętać, iż ocenie merytorycznej podlega zasadność planowanych kosztów w stosunku do celów, rezultatów i zakresu działań, które obejmuje oferta.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000" dirty="0"/>
              <a:t>W związku z powyższym, wniesienie wkładu własnego, w zależności od specyfiki zadania, może mieć wpływ na ocenę merytoryczną obejmującą zasadność planowanych kosztów w stosunku do celów, rezultatów i zakresu działań.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8093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Kategorie kosztów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Kategoria I – bez limitu</a:t>
            </a:r>
            <a:r>
              <a:rPr lang="pl-PL" dirty="0"/>
              <a:t>, w tym: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b="1" dirty="0"/>
              <a:t>Kategoria I.A </a:t>
            </a:r>
            <a:r>
              <a:rPr lang="pl-PL" dirty="0"/>
              <a:t>– Koszty merytoryczne, w tym koszty promocji – bez limitu.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b="1" dirty="0"/>
              <a:t>Kategoria I.B </a:t>
            </a:r>
            <a:r>
              <a:rPr lang="pl-PL" dirty="0"/>
              <a:t>– Koszty związane z rozwojem instytucjonalnym własnej organizacji – limit do wysokości 20% dotacji.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pl-PL" b="1" dirty="0"/>
              <a:t>Kategoria II – do wysokości 25% dotacji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pl-PL" b="1" dirty="0"/>
              <a:t>Koszty obsługi zadania publicznego </a:t>
            </a:r>
            <a:r>
              <a:rPr lang="pl-PL" dirty="0"/>
              <a:t>– bezpośrednio związane z realizacją zadania.</a:t>
            </a:r>
          </a:p>
        </p:txBody>
      </p:sp>
    </p:spTree>
    <p:extLst>
      <p:ext uri="{BB962C8B-B14F-4D97-AF65-F5344CB8AC3E}">
        <p14:creationId xmlns:p14="http://schemas.microsoft.com/office/powerpoint/2010/main" val="222414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/>
              <a:t>Kategoria I.B</a:t>
            </a:r>
            <a:br>
              <a:rPr lang="pl-PL" sz="2800" b="1" dirty="0"/>
            </a:br>
            <a:r>
              <a:rPr lang="pl-PL" sz="2800" b="1" dirty="0"/>
              <a:t>Koszty związane z rozwojem instytucjonalnym własnej organizacji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W ramach kategorii I.B Oferent do wysokości 20% dotacji może przeznaczyć na realizację działań związanych z rozwojem instytucjonalnym własnej organizacji.</a:t>
            </a:r>
            <a:br>
              <a:rPr lang="pl-PL" dirty="0"/>
            </a:br>
            <a:r>
              <a:rPr lang="pl-PL" b="1" dirty="0"/>
              <a:t>NIE MUSZĄ BYĆ BEZPOŚREDNIO ZWIĄZANE Z REALIZACJĄ ZADANIA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Działania tego mogą obejmować m.in.: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/>
              <a:t>podnoszenie kompetencji zespołu, pozyskiwanie wolontariuszy, budowanie bazy członkowskiej;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/>
              <a:t>prowadzenie działań </a:t>
            </a:r>
            <a:r>
              <a:rPr lang="pl-PL" dirty="0" err="1"/>
              <a:t>rzeczniczych</a:t>
            </a:r>
            <a:r>
              <a:rPr lang="pl-PL" dirty="0"/>
              <a:t> lub uczestniczenie w konsultacjach, ciałach dialogu, koalicjach;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/>
              <a:t>zaplanowanie i realizacja spójnych działań zmierzających do zapewnienia organizacji stabilności, większego zróżnicowania źródeł finansowania działalności, itd.;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/>
              <a:t>zakup sprzętu, wykonanie drobnych remontów lub prac adaptacyjnych nakierowanych na poprawę standardu realizacji misji.</a:t>
            </a:r>
          </a:p>
        </p:txBody>
      </p:sp>
    </p:spTree>
    <p:extLst>
      <p:ext uri="{BB962C8B-B14F-4D97-AF65-F5344CB8AC3E}">
        <p14:creationId xmlns:p14="http://schemas.microsoft.com/office/powerpoint/2010/main" val="20837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Koszty kwalifikowalne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Koszty muszą być racjonalne, uzasadnione i niezbędne do realizacji zadania (z wyjątkiem I.B).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Maksymalny koszt jednostkowy środka trwałego: </a:t>
            </a:r>
            <a:r>
              <a:rPr lang="pl-PL" b="1" dirty="0"/>
              <a:t>10.000,00 zł brutto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5583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Co jest oceniane?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414" y="2453384"/>
            <a:ext cx="10515600" cy="451268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b="1" dirty="0"/>
              <a:t>Ocena formalna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b="1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b="1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b="1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pl-PL" b="1" dirty="0"/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Istnieje możliwość odwołania od wyniku oceny do Przewodniczącego Komitetu do spraw Pożytku Publicznego, w terminie 3 dni roboczych od daty otrzymania wyników oceny formalnej, za pośrednictwem NIW-CRSO.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69235"/>
              </p:ext>
            </p:extLst>
          </p:nvPr>
        </p:nvGraphicFramePr>
        <p:xfrm>
          <a:off x="700414" y="3277838"/>
          <a:ext cx="10515600" cy="2219992"/>
        </p:xfrm>
        <a:graphic>
          <a:graphicData uri="http://schemas.openxmlformats.org/drawingml/2006/table">
            <a:tbl>
              <a:tblPr/>
              <a:tblGrid>
                <a:gridCol w="652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Kryterium formalne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Możliwość odwołania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Wypełnienie i złożenie oferty on-line za pomocą generatora ofert FIO 2018, dostępnego na stronie internetowej </a:t>
                      </a:r>
                      <a:r>
                        <a:rPr lang="pl-PL" sz="18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2"/>
                        </a:rPr>
                        <a:t>www.niw.gov.pl</a:t>
                      </a: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we wskazanym w ogłoszeniu o konkursie terminie.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Nie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Złożenie oferty przez uprawniony podmiot.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268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98" y="1250115"/>
            <a:ext cx="10515600" cy="73818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2. Ocena merytoryczna Ofert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725335"/>
              </p:ext>
            </p:extLst>
          </p:nvPr>
        </p:nvGraphicFramePr>
        <p:xfrm>
          <a:off x="881148" y="2057400"/>
          <a:ext cx="9836101" cy="4800600"/>
        </p:xfrm>
        <a:graphic>
          <a:graphicData uri="http://schemas.openxmlformats.org/drawingml/2006/table">
            <a:tbl>
              <a:tblPr/>
              <a:tblGrid>
                <a:gridCol w="783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6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Maksymalna liczba punktów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Adekwatność oferty w odniesieniu do celów programu oraz celów i potrzeb jego uczestników i organizacji zaangażowanych w jego realizację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pkt.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4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 przypadku stwierdzenia, że złożona oferta jest niezgodna z celem ogólnym lub celami szczegółowymi Programu oferta otrzymuje obligatoryjnie „0” punktów i nie podlega dalszej ocenie.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Jakość planu działań zawartych w ofercie i sposobu jego realizacji.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pkt.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9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Wpływ działań zawartych w ofercie na uczestników, organizacje zaangażowane w realizację oferty oraz inne podmioty będące interesariuszami działań. W tym także trwałość rezultatów działań zawartych w ofercie i jakość środków mających na celu upowszechnienie rezultatów.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pkt.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 Możliwość realizacji oferty w grupie partnerskiej z uwzględnieniem doświadczenia jej członków.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pkt.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6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 Zasadność planowanych kosztów w stosunku do celów, rezultatów i zakresu działań, które obejmuje oferta.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pkt.</a:t>
                      </a:r>
                      <a:endParaRPr lang="pl-PL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3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ŁĄCZNIE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pkt.</a:t>
                      </a:r>
                      <a:endParaRPr lang="pl-PL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974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2. Ocena merytoryczna Ofert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Każda Oferta oceniana przez dwóch ekspertów.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W przypadku stwierdzenia, że złożona oferta jest niezgodna z celem ogólnym lub celami szczegółowymi Programu oferta nie podlega dalszej ocenie merytorycznej.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400" b="1" dirty="0"/>
              <a:t>Oferentom nie przysługuje odwołanie od wyników oceny merytorycznej i strategicznej.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0289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2015" y="1142820"/>
            <a:ext cx="10515600" cy="73818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3. Ocena strategiczna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000" y="1947333"/>
            <a:ext cx="11726333" cy="5174013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pl-PL" sz="1800" dirty="0"/>
              <a:t>Oferta realizowana przez organizację, której roczny przychód za 2016 roku nie przekracza 100 tys. zł.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1800" b="1" dirty="0"/>
              <a:t>5 punktów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1800" dirty="0"/>
              <a:t>2.1 Oferta realizowana przez organizację mającą siedzibę w miejscowości liczącej nie więcej niż 25 tys. mieszkańców.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1800" b="1" dirty="0"/>
              <a:t>5 punktów</a:t>
            </a:r>
            <a:endParaRPr lang="pl-PL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1800" dirty="0"/>
              <a:t>2.2 Oferta realizowana przez organizację mającą siedzibę w miejscowości liczącej powyżej 25 tys. mieszkańców, jednakże nie więcej niż 50 tys. mieszkańców.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1800" b="1" dirty="0"/>
              <a:t>3 punkty.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1800" dirty="0"/>
              <a:t>4. Integralnym elementem Oferty są działania bezpośrednio dotyczące obchodów 100-lecia niepodległości Polski.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1800" b="1" dirty="0"/>
              <a:t>5 punktów.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1800" dirty="0"/>
              <a:t>5. Oferta złożona przez podmiot, który nie otrzymał dotychczas dotacji w ramach P FIO 2014-2020. Nie dotyczy </a:t>
            </a:r>
            <a:r>
              <a:rPr lang="pl-PL" sz="1800" dirty="0" err="1"/>
              <a:t>mikrograntów</a:t>
            </a:r>
            <a:r>
              <a:rPr lang="pl-PL" sz="1800" dirty="0"/>
              <a:t> udzielonych w ramach Priorytetu 1.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1800" b="1" dirty="0"/>
              <a:t>5 punktów.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endParaRPr lang="pl-PL" sz="1800" dirty="0"/>
          </a:p>
          <a:p>
            <a:pPr marL="457200" indent="-457200" algn="just">
              <a:lnSpc>
                <a:spcPct val="100000"/>
              </a:lnSpc>
              <a:buAutoNum type="arabicPeriod"/>
            </a:pP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68108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Czym jest FIO?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b="1" dirty="0"/>
              <a:t>Fundusz Inicjatyw Obywatelskich (FIO) </a:t>
            </a:r>
            <a:r>
              <a:rPr lang="pl-PL" dirty="0"/>
              <a:t>to rządowy Program dotacyjny dla organizacji pozarządowych, w ramach którego dofinansowywane są projekty wpisujące się w cel jakim jest zwiększenie zaangażowania obywateli i organizacji pozarządowych w życie publiczne.</a:t>
            </a:r>
            <a:endParaRPr lang="pl-PL" sz="2800" u="sng" dirty="0"/>
          </a:p>
        </p:txBody>
      </p:sp>
    </p:spTree>
    <p:extLst>
      <p:ext uri="{BB962C8B-B14F-4D97-AF65-F5344CB8AC3E}">
        <p14:creationId xmlns:p14="http://schemas.microsoft.com/office/powerpoint/2010/main" val="1603711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3. Ocena strategiczna Ofert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400" b="1" dirty="0"/>
              <a:t>3. Kryterium strategiczne: </a:t>
            </a:r>
            <a:r>
              <a:rPr lang="pl-PL" sz="2400" dirty="0"/>
              <a:t>Oferta, której główny cel dotyczy jednego ze wskazanych obszarów:</a:t>
            </a:r>
          </a:p>
          <a:p>
            <a:pPr marL="809625" lvl="0">
              <a:buFont typeface="Wingdings" panose="05000000000000000000" pitchFamily="2" charset="2"/>
              <a:buChar char="ü"/>
            </a:pPr>
            <a:r>
              <a:rPr lang="pl-PL" sz="2400" dirty="0"/>
              <a:t>Partycypacja publiczna</a:t>
            </a:r>
          </a:p>
          <a:p>
            <a:pPr marL="809625" lvl="0">
              <a:buFont typeface="Wingdings" panose="05000000000000000000" pitchFamily="2" charset="2"/>
              <a:buChar char="ü"/>
            </a:pPr>
            <a:r>
              <a:rPr lang="pl-PL" sz="2400" dirty="0"/>
              <a:t>Kontrola obywatelska</a:t>
            </a:r>
          </a:p>
          <a:p>
            <a:pPr marL="809625" lvl="0">
              <a:buFont typeface="Wingdings" panose="05000000000000000000" pitchFamily="2" charset="2"/>
              <a:buChar char="ü"/>
            </a:pPr>
            <a:r>
              <a:rPr lang="pl-PL" sz="2400" dirty="0"/>
              <a:t>Rozwój wolontariatu</a:t>
            </a:r>
          </a:p>
          <a:p>
            <a:pPr marL="809625" lvl="0">
              <a:buFont typeface="Wingdings" panose="05000000000000000000" pitchFamily="2" charset="2"/>
              <a:buChar char="ü"/>
            </a:pPr>
            <a:r>
              <a:rPr lang="pl-PL" sz="2400" dirty="0"/>
              <a:t>Rozwój </a:t>
            </a:r>
            <a:r>
              <a:rPr lang="pl-PL" sz="2400" dirty="0" err="1"/>
              <a:t>think</a:t>
            </a:r>
            <a:r>
              <a:rPr lang="pl-PL" sz="2400" dirty="0"/>
              <a:t>-tanków obywatelskich</a:t>
            </a:r>
          </a:p>
          <a:p>
            <a:pPr marL="809625" lvl="0">
              <a:buFont typeface="Wingdings" panose="05000000000000000000" pitchFamily="2" charset="2"/>
              <a:buChar char="ü"/>
            </a:pPr>
            <a:r>
              <a:rPr lang="pl-PL" sz="2400" dirty="0"/>
              <a:t>Edukacja obywatelska, w tym edukacja historyczna i realizowana w formach uniwersytetów ludowych</a:t>
            </a:r>
          </a:p>
          <a:p>
            <a:pPr marL="809625">
              <a:buFont typeface="Wingdings" panose="05000000000000000000" pitchFamily="2" charset="2"/>
              <a:buChar char="ü"/>
            </a:pPr>
            <a:r>
              <a:rPr lang="pl-PL" sz="2400" dirty="0"/>
              <a:t>Rozwój instytucjonalny organizacji, w tym tworzenie porozumień, organizacji parasolowych, federacji itp. </a:t>
            </a: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20 punktów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l-PL" b="1" dirty="0"/>
              <a:t>3 Kryterium Strategiczne będzie spełnione, jeżeli cel główny będzie bezpośrednio, wprost dotyczył jednego z wymienionych obszarów.</a:t>
            </a:r>
            <a:r>
              <a:rPr lang="pl-PL" sz="2400" b="1" dirty="0"/>
              <a:t> </a:t>
            </a:r>
          </a:p>
          <a:p>
            <a:pPr marL="0" indent="0" algn="ctr">
              <a:buNone/>
            </a:pPr>
            <a:r>
              <a:rPr lang="pl-PL" sz="2400" dirty="0"/>
              <a:t>Weryfikowane przez Ekspertów oraz NIW-CRSO na podstawie treści Oferty.</a:t>
            </a:r>
          </a:p>
        </p:txBody>
      </p:sp>
    </p:spTree>
    <p:extLst>
      <p:ext uri="{BB962C8B-B14F-4D97-AF65-F5344CB8AC3E}">
        <p14:creationId xmlns:p14="http://schemas.microsoft.com/office/powerpoint/2010/main" val="3050914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3. Ocena strategiczna Ofert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Punkty zostaną przyznane ofercie w przypadku zgodnej opinii ekspertów co do spełnienia kryterium.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 przypadku rozbieżności w ocenach ekspertów NIW-CRSO dokonuje weryfikacji kryterium.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 przypadku oferty wspólnej kryteria strategiczne uznaje się za spełnione tylko wówczas, gdy wszyscy Oferenci je spełniają.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3991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4. Ocena III Eksperta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Przesłanki:</a:t>
            </a:r>
          </a:p>
          <a:p>
            <a:pPr algn="just"/>
            <a:r>
              <a:rPr lang="pl-PL" dirty="0"/>
              <a:t>Oferta pozytywnie formalnie;</a:t>
            </a:r>
          </a:p>
          <a:p>
            <a:pPr algn="just"/>
            <a:r>
              <a:rPr lang="pl-PL" dirty="0"/>
              <a:t>różnica punktów pomiędzy ocenami obu ekspertów przekracza 30% oceny wyższej.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 tworzeniu listy rankingowej bierze się pod uwagę </a:t>
            </a:r>
            <a:r>
              <a:rPr lang="pl-PL" b="1" dirty="0"/>
              <a:t>sumę dwóch najbliższych ocen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Trzeci ekspert wyłaniany jest z grona ekspertów. </a:t>
            </a:r>
          </a:p>
        </p:txBody>
      </p:sp>
    </p:spTree>
    <p:extLst>
      <p:ext uri="{BB962C8B-B14F-4D97-AF65-F5344CB8AC3E}">
        <p14:creationId xmlns:p14="http://schemas.microsoft.com/office/powerpoint/2010/main" val="1031700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Konkurs w Priorytecie I </a:t>
            </a:r>
            <a:r>
              <a:rPr lang="pl-PL" sz="3600" b="1" i="1" dirty="0"/>
              <a:t>Małe Inicjatywy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Termin realizacji: </a:t>
            </a:r>
          </a:p>
          <a:p>
            <a:pPr marL="0" indent="0" algn="ctr">
              <a:buNone/>
            </a:pPr>
            <a:r>
              <a:rPr lang="pl-PL" dirty="0"/>
              <a:t>Wyłącznie projekty „dwuletnie”, od </a:t>
            </a:r>
            <a:r>
              <a:rPr lang="pl-PL" dirty="0">
                <a:effectLst/>
              </a:rPr>
              <a:t>1 maja 2018 </a:t>
            </a:r>
            <a:r>
              <a:rPr lang="pl-PL" dirty="0"/>
              <a:t>d</a:t>
            </a:r>
            <a:r>
              <a:rPr lang="pl-PL" dirty="0">
                <a:effectLst/>
              </a:rPr>
              <a:t>o 31 grudnia 2019 r.</a:t>
            </a:r>
            <a:endParaRPr lang="pl-PL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Wysokość dotacji: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Do 1 000 000 zł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dirty="0"/>
              <a:t>w tym wysokość dotacji przeznaczonej na realizację zadania w danym roku może wynosić maksymalnie 500 tys. zł.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520206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Konkurs w Priorytecie I </a:t>
            </a:r>
            <a:r>
              <a:rPr lang="pl-PL" sz="3600" b="1" i="1" dirty="0"/>
              <a:t>Małe Inicjatywy </a:t>
            </a:r>
            <a:r>
              <a:rPr lang="pl-PL" sz="3600" b="1" dirty="0"/>
              <a:t>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/>
              <a:t>Oferty składane w Priorytecie I musza polegać na zastosowaniu instrumentu przewidzianego w art. 16a </a:t>
            </a:r>
            <a:r>
              <a:rPr lang="pl-PL" sz="2400" b="1" dirty="0" err="1"/>
              <a:t>UoDPPiW</a:t>
            </a:r>
            <a:r>
              <a:rPr lang="pl-PL" sz="2400" b="1" dirty="0"/>
              <a:t>, tzw. „</a:t>
            </a:r>
            <a:r>
              <a:rPr lang="pl-PL" sz="2400" b="1" dirty="0" err="1"/>
              <a:t>regrantingu</a:t>
            </a:r>
            <a:r>
              <a:rPr lang="pl-PL" sz="2400" b="1" dirty="0"/>
              <a:t>”.</a:t>
            </a:r>
            <a:endParaRPr lang="pl-PL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dirty="0"/>
              <a:t>W ramach kategorii I.A nie mniej niż 50% dotacji musi być przeznaczone realizację inicjatyw grup nieformalnych oraz </a:t>
            </a:r>
            <a:r>
              <a:rPr lang="pl-PL" sz="2400" dirty="0" err="1"/>
              <a:t>mikrodotacje</a:t>
            </a:r>
            <a:r>
              <a:rPr lang="pl-PL" sz="2400" dirty="0"/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/>
              <a:t>W ramach Priorytetu 1 oferty nie podlegają ocenie strategicznej.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dirty="0"/>
              <a:t>Maksymalna kwota </a:t>
            </a:r>
            <a:r>
              <a:rPr lang="pl-PL" sz="2400" dirty="0" err="1"/>
              <a:t>mikrodotacji</a:t>
            </a:r>
            <a:r>
              <a:rPr lang="pl-PL" sz="2400" dirty="0"/>
              <a:t> ustalana jest przez Oferenta.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144074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04950" y="2455863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4000" b="1" dirty="0"/>
              <a:t>Jak złożyć Ofertę?</a:t>
            </a:r>
          </a:p>
        </p:txBody>
      </p:sp>
    </p:spTree>
    <p:extLst>
      <p:ext uri="{BB962C8B-B14F-4D97-AF65-F5344CB8AC3E}">
        <p14:creationId xmlns:p14="http://schemas.microsoft.com/office/powerpoint/2010/main" val="564266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Złożenie Oferty w Generatorze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b="1" u="sng" dirty="0"/>
              <a:t>Ofertę należy złożyć wyłącznie w Generatorze: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>
                <a:hlinkClick r:id="rId2"/>
              </a:rPr>
              <a:t>www.fio.niw.gov.pl</a:t>
            </a:r>
            <a:r>
              <a:rPr lang="pl-PL" dirty="0"/>
              <a:t>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u="sng" dirty="0"/>
              <a:t>W terminie od 1 marca do 29 marca 2018 roku!!!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/>
              <a:t>Nie ma obowiązku dołączania załączników!</a:t>
            </a:r>
          </a:p>
        </p:txBody>
      </p:sp>
    </p:spTree>
    <p:extLst>
      <p:ext uri="{BB962C8B-B14F-4D97-AF65-F5344CB8AC3E}">
        <p14:creationId xmlns:p14="http://schemas.microsoft.com/office/powerpoint/2010/main" val="3582149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Wypełnianie Oferty w Generatorze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pl-PL" dirty="0"/>
              <a:t>Część – Rodzaj, tytuł oraz termin zadania.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pl-PL" dirty="0"/>
              <a:t>Część – Dane Oferentów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pl-PL" dirty="0"/>
              <a:t>Część – Informacja o sposobie reprezentacji Oferentów wobec administracji publicznej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375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Wypełnianie Oferty w Generatorze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000" b="1" dirty="0"/>
              <a:t>IV. Szczegółowy zakres oraz kalkulacja przewidywanych kosztów zadania publicznego, w tym: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Streszczenie</a:t>
            </a:r>
            <a:r>
              <a:rPr lang="pl-PL" sz="2000" dirty="0"/>
              <a:t> zadania publicznego wraz ze wskazaniem miejsca jego realizacji;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Opis potrzeb </a:t>
            </a:r>
            <a:r>
              <a:rPr lang="pl-PL" sz="2000" dirty="0"/>
              <a:t>wskazujących na celowość wykonania zadania publicznego wraz z liczbą oraz opisem odbiorców tego zadania;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Wybór obszaru strategicznego </a:t>
            </a:r>
            <a:r>
              <a:rPr lang="pl-PL" sz="2000" dirty="0"/>
              <a:t>– wraz z uzasadnieniem;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Cele realizacji zadania publicznego</a:t>
            </a:r>
            <a:r>
              <a:rPr lang="pl-PL" sz="2000" dirty="0"/>
              <a:t>: cel główny oraz cele szczegółowe;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Opis rezultatów </a:t>
            </a:r>
            <a:r>
              <a:rPr lang="pl-PL" sz="2000" dirty="0"/>
              <a:t>realizacji</a:t>
            </a:r>
            <a:r>
              <a:rPr lang="pl-PL" sz="2000" b="1" dirty="0"/>
              <a:t> </a:t>
            </a:r>
            <a:r>
              <a:rPr lang="pl-PL" sz="2000" dirty="0"/>
              <a:t>zadania publicznego, w tym jego nazwa, planowany poziom osiągnięcia, sposób monitorowania oraz cel do którego jest przypisany.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Opis działań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zakresie realizacji zadania publicznego;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Analiza ryzyka </a:t>
            </a:r>
            <a:r>
              <a:rPr lang="pl-PL" sz="2000" dirty="0">
                <a:latin typeface="Times New Roman" panose="02020603050405020304" pitchFamily="18" charset="0"/>
              </a:rPr>
              <a:t>przypisana do każdego z działań, w tym sposób minimalizacji ryzyka;</a:t>
            </a:r>
            <a:endParaRPr lang="pl-PL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10663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Wypełnianie Oferty w Generatorze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Harmonogram</a:t>
            </a:r>
            <a:r>
              <a:rPr lang="pl-PL" sz="2000" dirty="0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Kosztorys</a:t>
            </a:r>
            <a:r>
              <a:rPr lang="pl-PL" sz="2000" dirty="0">
                <a:latin typeface="Times New Roman" panose="02020603050405020304" pitchFamily="18" charset="0"/>
              </a:rPr>
              <a:t> (w przypadku projektów 2-letnich oddzielnie na lata 2018 i 2019);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Informacja o zamiarze odpłatnego wykonania zadania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w przypadku planowanego pobierania wpłat i opłat od adresatów;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Opis zasobów kadrowych</a:t>
            </a:r>
            <a:r>
              <a:rPr lang="pl-PL" sz="2000" dirty="0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Doświadczenie</a:t>
            </a:r>
            <a:r>
              <a:rPr lang="pl-PL" sz="2000" dirty="0">
                <a:latin typeface="Times New Roman" panose="02020603050405020304" pitchFamily="18" charset="0"/>
              </a:rPr>
              <a:t> Oferenta;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Wycena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pl-PL" sz="2000" b="1" dirty="0">
                <a:latin typeface="Times New Roman" panose="02020603050405020304" pitchFamily="18" charset="0"/>
              </a:rPr>
              <a:t>wkładu</a:t>
            </a:r>
            <a:r>
              <a:rPr lang="pl-PL" sz="2000" dirty="0">
                <a:latin typeface="Times New Roman" panose="02020603050405020304" pitchFamily="18" charset="0"/>
              </a:rPr>
              <a:t> </a:t>
            </a:r>
            <a:r>
              <a:rPr lang="pl-PL" sz="2000" b="1" dirty="0">
                <a:latin typeface="Times New Roman" panose="02020603050405020304" pitchFamily="18" charset="0"/>
              </a:rPr>
              <a:t>osobowego</a:t>
            </a:r>
            <a:r>
              <a:rPr lang="pl-PL" sz="2000" dirty="0">
                <a:latin typeface="Times New Roman" panose="02020603050405020304" pitchFamily="18" charset="0"/>
              </a:rPr>
              <a:t> i </a:t>
            </a:r>
            <a:r>
              <a:rPr lang="pl-PL" sz="2000" b="1" dirty="0">
                <a:latin typeface="Times New Roman" panose="02020603050405020304" pitchFamily="18" charset="0"/>
              </a:rPr>
              <a:t>rzeczowego</a:t>
            </a:r>
            <a:r>
              <a:rPr lang="pl-PL" sz="2000" dirty="0">
                <a:latin typeface="Times New Roman" panose="02020603050405020304" pitchFamily="18" charset="0"/>
              </a:rPr>
              <a:t> (wraz z uzasadnieniem);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latin typeface="Times New Roman" panose="02020603050405020304" pitchFamily="18" charset="0"/>
              </a:rPr>
              <a:t>Uzasadnienie kosztów związanych z rozwojem instytucjonalnym organizacji</a:t>
            </a:r>
            <a:r>
              <a:rPr lang="pl-PL" sz="2000" dirty="0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>
                <a:latin typeface="Times New Roman" panose="02020603050405020304" pitchFamily="18" charset="0"/>
              </a:rPr>
              <a:t>Inne informacje.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6467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Kto może uzyskać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l-PL" b="1" dirty="0"/>
              <a:t>organizacje pozarządowe </a:t>
            </a:r>
            <a:r>
              <a:rPr lang="pl-PL" dirty="0"/>
              <a:t>m.in. stowarzyszenia (w tym stowarzyszenia zwykłe) oraz jednostki terenowe stowarzyszeń posiadające osobowość prawną, związki stowarzyszeń, fundacje, kółka rolnicze, cechy rzemieślnicze, izby rzemieślnicze, izby gospodarcze, samorządy gospodarcze i wspólnoty mieszkaniowe; </a:t>
            </a:r>
          </a:p>
          <a:p>
            <a:pPr lvl="0"/>
            <a:r>
              <a:rPr lang="pl-PL" b="1" dirty="0"/>
              <a:t>osoby prawne i jednostki organizacyjne </a:t>
            </a:r>
            <a:r>
              <a:rPr lang="pl-PL" dirty="0"/>
              <a:t>działające na podstawie przepisów o stosunku Państwa do </a:t>
            </a:r>
            <a:r>
              <a:rPr lang="pl-PL" b="1" dirty="0"/>
              <a:t>Kościoła Katolickiego </a:t>
            </a:r>
            <a:r>
              <a:rPr lang="pl-PL" dirty="0"/>
              <a:t>w Rzeczypospolitej Polskiej, o stosunku Państwa do </a:t>
            </a:r>
            <a:r>
              <a:rPr lang="pl-PL" b="1" dirty="0"/>
              <a:t>innych kościołów i związków wyznaniowych </a:t>
            </a:r>
            <a:r>
              <a:rPr lang="pl-PL" dirty="0"/>
              <a:t>oraz o gwarancjach wolności sumienia i wyznania, jeżeli ich cele statutowe obejmują prowadzenie działalności pożytku publicznego;</a:t>
            </a:r>
          </a:p>
          <a:p>
            <a:pPr lvl="0"/>
            <a:r>
              <a:rPr lang="pl-PL" dirty="0"/>
              <a:t>stowarzyszenia jednostek samorządu terytorialnego;</a:t>
            </a:r>
          </a:p>
          <a:p>
            <a:pPr lvl="0"/>
            <a:r>
              <a:rPr lang="pl-PL" dirty="0"/>
              <a:t>spółdzielnie socjalne;</a:t>
            </a:r>
          </a:p>
          <a:p>
            <a:pPr lvl="0"/>
            <a:r>
              <a:rPr lang="pl-PL" b="1" dirty="0"/>
              <a:t>spółki</a:t>
            </a:r>
            <a:r>
              <a:rPr lang="pl-PL" dirty="0"/>
              <a:t> akcyjne i spółki z ograniczoną odpowiedzialnością oraz </a:t>
            </a:r>
            <a:r>
              <a:rPr lang="pl-PL" b="1" dirty="0"/>
              <a:t>kluby sportowe </a:t>
            </a:r>
            <a:r>
              <a:rPr lang="pl-PL" dirty="0"/>
              <a:t>działające </a:t>
            </a:r>
            <a:r>
              <a:rPr lang="pl-PL" b="1" dirty="0"/>
              <a:t>non profit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Podmioty uprawnione do aplikowania nie muszą posiadać statusu organizacji pożytku publicznego (</a:t>
            </a:r>
            <a:r>
              <a:rPr lang="pl-PL" b="1" dirty="0" err="1"/>
              <a:t>opp</a:t>
            </a:r>
            <a:r>
              <a:rPr lang="pl-PL" b="1" dirty="0"/>
              <a:t>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5736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596" y="809541"/>
            <a:ext cx="10515600" cy="73818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Oświadczenia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5760" y="1416369"/>
            <a:ext cx="11571316" cy="458522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oświadcza, iż jest podmiotem uprawnionym do udziału w konkursie.</a:t>
            </a:r>
          </a:p>
          <a:p>
            <a:pPr marL="0" lvl="0" indent="0">
              <a:buNone/>
            </a:pPr>
            <a:r>
              <a:rPr lang="pl-PL" sz="1400" b="1" dirty="0"/>
              <a:t>Oddział terenowy nieposiadający osobowości prawnej </a:t>
            </a:r>
            <a:r>
              <a:rPr lang="pl-PL" sz="1400" dirty="0"/>
              <a:t>oświadcza, iż posiada pełnomocnictwo szczegółowe do działania w ramach niniejszego konkursu, w imieniu jednostki macierzystej.</a:t>
            </a:r>
          </a:p>
          <a:p>
            <a:pPr marL="0" lvl="0" indent="0">
              <a:buNone/>
            </a:pPr>
            <a:r>
              <a:rPr lang="pl-PL" sz="1400" b="1" dirty="0"/>
              <a:t>Spółki non profit </a:t>
            </a:r>
            <a:r>
              <a:rPr lang="pl-PL" sz="1400" dirty="0"/>
              <a:t>oświadczają, iż nie działają w celu osiągnięcia zysku oraz przeznaczają całość dochodu na realizację celów statutowych oraz nie przeznaczają zysku do podziału między swoich udziałowców, akcjonariuszy i pracowników.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 czy nie zalega z opłacaniem należności z tytułu zobowiązań podatkowych oraz z opłacaniem należności z tytułu składek na ubezpieczenia społeczne.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oświadcza, iż proponowane zadanie publiczne będzie realizowane wyłącznie w zakresie działalności pożytku publicznego Oferenta(-</a:t>
            </a:r>
            <a:r>
              <a:rPr lang="pl-PL" sz="1400" dirty="0" err="1"/>
              <a:t>tów</a:t>
            </a:r>
            <a:r>
              <a:rPr lang="pl-PL" sz="1400" dirty="0"/>
              <a:t>).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oświadcza, że zadania realizowane w ramach działalności odpłatnej, nie mieszczą się w działalności gospodarczej prowadzonej przez Oferenta. Pobieranie świadczeń pieniężnych będzie się odbywać wyłącznie w ramach prowadzonej odpłatnej działalności pożytku publicznego.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oświadcza, iż dane zawarte w części II oferty są zgodne z Krajowym Rejestrem Sądowym/właściwą ewidencją.</a:t>
            </a:r>
          </a:p>
          <a:p>
            <a:pPr marL="0" lvl="0" indent="0">
              <a:buNone/>
            </a:pPr>
            <a:r>
              <a:rPr lang="pl-PL" sz="1400" b="1" dirty="0"/>
              <a:t>Każdy Oferent </a:t>
            </a:r>
            <a:r>
              <a:rPr lang="pl-PL" sz="1400" dirty="0"/>
              <a:t>oświadcza czy</a:t>
            </a:r>
            <a:r>
              <a:rPr lang="pl-PL" sz="1400" b="1" dirty="0"/>
              <a:t> </a:t>
            </a:r>
            <a:r>
              <a:rPr lang="pl-PL" sz="1400" dirty="0"/>
              <a:t>znajduje się w rejestrze podmiotów wykluczonych z możliwości otrzymywania środków przeznaczonych na realizację programów finansowanych z udziałem środków europejskich.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oświadcza, iż w zakresie związanym z otwartym konkursem ofert, w tym z gromadzeniem, przetwarzaniem i przekazywaniem danych osobowych, a także wprowadzaniem ich do systemów informatycznych, osoby, których dotyczą te dane, złożyły stosowne oświadczenia zgodnie z ustawą z dnia 29 sierpnia 1997 r. o ochronie danych osobowych.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 wysokość przychodu osiągniętą w 2016 roku.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 czy jego siedziba mieści się w miejscowości liczącej nie więcej niż 25 tys. mieszkańców.</a:t>
            </a:r>
          </a:p>
          <a:p>
            <a:pPr marL="0" lvl="0" indent="0">
              <a:buNone/>
            </a:pPr>
            <a:r>
              <a:rPr lang="pl-PL" sz="1400" b="1" dirty="0"/>
              <a:t>Każdy Oferent</a:t>
            </a:r>
            <a:r>
              <a:rPr lang="pl-PL" sz="1400" dirty="0"/>
              <a:t> oświadcza czy jego siedziba mieści się w miejscowości liczącej w miejscowości liczącej powyżej 25 tys. mieszkańców, jednakże nie więcej niż 50 tys. mieszkańców.</a:t>
            </a:r>
          </a:p>
        </p:txBody>
      </p:sp>
    </p:spTree>
    <p:extLst>
      <p:ext uri="{BB962C8B-B14F-4D97-AF65-F5344CB8AC3E}">
        <p14:creationId xmlns:p14="http://schemas.microsoft.com/office/powerpoint/2010/main" val="4085834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/>
              <a:t>Decyzja o dofinansowaniu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/>
              <a:t>Po zakończeniu oceny sporządzone zostaną: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/>
              <a:t>Lista rankingowa </a:t>
            </a:r>
            <a:r>
              <a:rPr lang="pl-PL" dirty="0"/>
              <a:t>– oferty zakwalifikowane do dofinansowania;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/>
              <a:t>Lista ofert rezerwowych </a:t>
            </a:r>
            <a:r>
              <a:rPr lang="pl-PL" dirty="0"/>
              <a:t>– spośród ofert na liście rankingowej, które nie znalazły się na liście przyznanych dotacji;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b="1" dirty="0"/>
              <a:t>Lista ofert odrzuconych w ocenie merytorycznej</a:t>
            </a:r>
            <a:r>
              <a:rPr lang="pl-PL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Oferty negatywnie merytorycznie to Oferty, w przypadku których: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łączna ocena od dwóch ekspertów jest niższa niż 120 punktów;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dirty="0"/>
              <a:t>lub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łączna ocena od dwóch ekspertów wynosi mniej niż 50% w danym obszarze oceny.</a:t>
            </a:r>
          </a:p>
        </p:txBody>
      </p:sp>
    </p:spTree>
    <p:extLst>
      <p:ext uri="{BB962C8B-B14F-4D97-AF65-F5344CB8AC3E}">
        <p14:creationId xmlns:p14="http://schemas.microsoft.com/office/powerpoint/2010/main" val="2552969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Zasady rozliczenia dotacji</a:t>
            </a:r>
            <a:endParaRPr lang="pl-PL" sz="36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l-PL" b="1" u="sng" dirty="0">
                <a:effectLst/>
                <a:ea typeface="Times New Roman" panose="02020603050405020304" pitchFamily="18" charset="0"/>
              </a:rPr>
              <a:t>Rozliczenie dotacji polega na weryfikacji przez NIW-CRSO założonych w ofercie celów, rezultatów i działań. </a:t>
            </a:r>
          </a:p>
          <a:p>
            <a:pPr marL="0" indent="0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l-PL" dirty="0">
                <a:effectLst/>
                <a:ea typeface="Times New Roman" panose="02020603050405020304" pitchFamily="18" charset="0"/>
              </a:rPr>
              <a:t>Realizacja założonych w ofercie celów, rezultatów i działań oznacza spełnienie przez Oferenta warunków umowy o dotację.</a:t>
            </a:r>
          </a:p>
          <a:p>
            <a:pPr marL="0" indent="0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l-PL" dirty="0">
                <a:effectLst/>
                <a:ea typeface="Times New Roman" panose="02020603050405020304" pitchFamily="18" charset="0"/>
              </a:rPr>
              <a:t>W przypadku braku realizacji zakładanych celów, rezultatów i działań w zaplanowanym w ofercie zakresie, NIW-CRSO może uznać całość lub część dotacji jako pobraną w nadmiernej wysokości i podlegającą zwrotowi. </a:t>
            </a:r>
          </a:p>
        </p:txBody>
      </p:sp>
    </p:spTree>
    <p:extLst>
      <p:ext uri="{BB962C8B-B14F-4D97-AF65-F5344CB8AC3E}">
        <p14:creationId xmlns:p14="http://schemas.microsoft.com/office/powerpoint/2010/main" val="41888446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Harmonogram konkursu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Nabór Ofert: </a:t>
            </a:r>
            <a:r>
              <a:rPr lang="pl-PL" b="1" dirty="0"/>
              <a:t>1-29 marca 2018</a:t>
            </a:r>
          </a:p>
          <a:p>
            <a:pPr marL="0" indent="0">
              <a:buNone/>
            </a:pPr>
            <a:r>
              <a:rPr lang="pl-PL" dirty="0"/>
              <a:t>Wyniki oceny formalnej: pierwszy tydzień </a:t>
            </a:r>
            <a:r>
              <a:rPr lang="pl-PL" b="1" dirty="0"/>
              <a:t>kwietnia</a:t>
            </a:r>
            <a:r>
              <a:rPr lang="pl-PL" dirty="0"/>
              <a:t> </a:t>
            </a:r>
            <a:r>
              <a:rPr lang="pl-PL" b="1" dirty="0"/>
              <a:t>2018</a:t>
            </a:r>
          </a:p>
          <a:p>
            <a:pPr marL="0" indent="0">
              <a:buNone/>
            </a:pPr>
            <a:r>
              <a:rPr lang="pl-PL" dirty="0"/>
              <a:t>Wyniki: ok. </a:t>
            </a:r>
            <a:r>
              <a:rPr lang="pl-PL" b="1" dirty="0"/>
              <a:t>1 maja 2018</a:t>
            </a:r>
          </a:p>
        </p:txBody>
      </p:sp>
    </p:spTree>
    <p:extLst>
      <p:ext uri="{BB962C8B-B14F-4D97-AF65-F5344CB8AC3E}">
        <p14:creationId xmlns:p14="http://schemas.microsoft.com/office/powerpoint/2010/main" val="1312037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Spotkania informacyjne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73858"/>
              </p:ext>
            </p:extLst>
          </p:nvPr>
        </p:nvGraphicFramePr>
        <p:xfrm>
          <a:off x="1435282" y="2295873"/>
          <a:ext cx="4079405" cy="3872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811">
                  <a:extLst>
                    <a:ext uri="{9D8B030D-6E8A-4147-A177-3AD203B41FA5}">
                      <a16:colId xmlns:a16="http://schemas.microsoft.com/office/drawing/2014/main" val="1547419946"/>
                    </a:ext>
                  </a:extLst>
                </a:gridCol>
                <a:gridCol w="1796436">
                  <a:extLst>
                    <a:ext uri="{9D8B030D-6E8A-4147-A177-3AD203B41FA5}">
                      <a16:colId xmlns:a16="http://schemas.microsoft.com/office/drawing/2014/main" val="4156511233"/>
                    </a:ext>
                  </a:extLst>
                </a:gridCol>
                <a:gridCol w="1684158">
                  <a:extLst>
                    <a:ext uri="{9D8B030D-6E8A-4147-A177-3AD203B41FA5}">
                      <a16:colId xmlns:a16="http://schemas.microsoft.com/office/drawing/2014/main" val="4271735021"/>
                    </a:ext>
                  </a:extLst>
                </a:gridCol>
              </a:tblGrid>
              <a:tr h="2933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L.p.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Data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Miejscowość</a:t>
                      </a:r>
                      <a:endParaRPr lang="pl-PL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1982691"/>
                  </a:ext>
                </a:extLst>
              </a:tr>
              <a:tr h="2933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26.02.2018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Blachownia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7625541"/>
                  </a:ext>
                </a:extLst>
              </a:tr>
              <a:tr h="2933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28.02.2018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Lublin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8357300"/>
                  </a:ext>
                </a:extLst>
              </a:tr>
              <a:tr h="2933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3.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01.03.2018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Leszno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9652694"/>
                  </a:ext>
                </a:extLst>
              </a:tr>
              <a:tr h="29334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4.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07.03.2018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Olsztyn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9049885"/>
                  </a:ext>
                </a:extLst>
              </a:tr>
              <a:tr h="58669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5.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07.03.2018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Kielce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1971737"/>
                  </a:ext>
                </a:extLst>
              </a:tr>
              <a:tr h="3080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6.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08.03.2018 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Rzeszów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6083272"/>
                  </a:ext>
                </a:extLst>
              </a:tr>
              <a:tr h="3080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7.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09.03.2018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Bydgoszcz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268824"/>
                  </a:ext>
                </a:extLst>
              </a:tr>
              <a:tr h="3080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8.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09.03.2018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Toruń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9430650"/>
                  </a:ext>
                </a:extLst>
              </a:tr>
              <a:tr h="58669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9.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 09.03.2018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Białystok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277749"/>
                  </a:ext>
                </a:extLst>
              </a:tr>
              <a:tr h="3080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10.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15.03.2018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Zielona Góra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43859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07794"/>
              </p:ext>
            </p:extLst>
          </p:nvPr>
        </p:nvGraphicFramePr>
        <p:xfrm>
          <a:off x="6249554" y="2295873"/>
          <a:ext cx="4498803" cy="3872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375">
                  <a:extLst>
                    <a:ext uri="{9D8B030D-6E8A-4147-A177-3AD203B41FA5}">
                      <a16:colId xmlns:a16="http://schemas.microsoft.com/office/drawing/2014/main" val="2119496265"/>
                    </a:ext>
                  </a:extLst>
                </a:gridCol>
                <a:gridCol w="1981124">
                  <a:extLst>
                    <a:ext uri="{9D8B030D-6E8A-4147-A177-3AD203B41FA5}">
                      <a16:colId xmlns:a16="http://schemas.microsoft.com/office/drawing/2014/main" val="1587194706"/>
                    </a:ext>
                  </a:extLst>
                </a:gridCol>
                <a:gridCol w="1857304">
                  <a:extLst>
                    <a:ext uri="{9D8B030D-6E8A-4147-A177-3AD203B41FA5}">
                      <a16:colId xmlns:a16="http://schemas.microsoft.com/office/drawing/2014/main" val="47740290"/>
                    </a:ext>
                  </a:extLst>
                </a:gridCol>
              </a:tblGrid>
              <a:tr h="3928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11.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15.03.2018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Katowice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3769142"/>
                  </a:ext>
                </a:extLst>
              </a:tr>
              <a:tr h="3928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12.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16.03.2018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Opole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8377644"/>
                  </a:ext>
                </a:extLst>
              </a:tr>
              <a:tr h="4115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13.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19.03.2018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Lublin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4423308"/>
                  </a:ext>
                </a:extLst>
              </a:tr>
              <a:tr h="3928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14.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 21.03.2018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Poznań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1566356"/>
                  </a:ext>
                </a:extLst>
              </a:tr>
              <a:tr h="3928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15.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20.03.2018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Szczecin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844498"/>
                  </a:ext>
                </a:extLst>
              </a:tr>
              <a:tr h="3928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16.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21.03.2018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Kraków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0899528"/>
                  </a:ext>
                </a:extLst>
              </a:tr>
              <a:tr h="374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17.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22.03.2018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Warszawa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3580054"/>
                  </a:ext>
                </a:extLst>
              </a:tr>
              <a:tr h="374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18.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23.03.2018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Wrocław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4408111"/>
                  </a:ext>
                </a:extLst>
              </a:tr>
              <a:tr h="374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19.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26.03.2018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Gdańsk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9102852"/>
                  </a:ext>
                </a:extLst>
              </a:tr>
              <a:tr h="374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20.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>
                          <a:effectLst/>
                        </a:rPr>
                        <a:t>27.03.2018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Łódź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433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50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Polecane materiały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Regulamin Konkursu Fundusz Inicjatyw Obywatelskich edycja 2018;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Program Fundusz Inicjatyw Obywatelskich na lata 2014-2020;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Podręcznik dla Oferentów FIO edycja 2018;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Wytyczne dla Ekspertów FIO edycja 2018.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Dokumenty będą dostępne do pobrania w trakcie naboru na stronie:</a:t>
            </a:r>
          </a:p>
          <a:p>
            <a:pPr marL="0" indent="0" algn="ctr">
              <a:buNone/>
            </a:pPr>
            <a:r>
              <a:rPr lang="pl-PL" dirty="0">
                <a:hlinkClick r:id="rId3"/>
              </a:rPr>
              <a:t>www.fio.niw.gov.pl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oraz </a:t>
            </a:r>
          </a:p>
          <a:p>
            <a:pPr marL="0" indent="0" algn="ctr">
              <a:buNone/>
            </a:pPr>
            <a:r>
              <a:rPr lang="pl-PL" dirty="0">
                <a:hlinkClick r:id="rId4"/>
              </a:rPr>
              <a:t>www.spoleczenstwoobywatelskie.gov.pl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8972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Polecane materiały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Regulamin Konkursu Fundusz Inicjatyw Obywatelskich edycja 2018;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Program Fundusz Inicjatyw Obywatelskich na lata 2014-2020;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Podręcznik dla Oferentów FIO edycja 2018;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Wytyczne dla Ekspertów FIO edycja 2018.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Dokumenty będą dostępne do pobrania w trakcie naboru na stronie:</a:t>
            </a:r>
          </a:p>
          <a:p>
            <a:pPr marL="0" indent="0" algn="ctr">
              <a:buNone/>
            </a:pPr>
            <a:r>
              <a:rPr lang="pl-PL" dirty="0">
                <a:hlinkClick r:id="rId3"/>
              </a:rPr>
              <a:t>www.fio.niw.gov.pl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oraz </a:t>
            </a:r>
          </a:p>
          <a:p>
            <a:pPr marL="0" indent="0" algn="ctr">
              <a:buNone/>
            </a:pPr>
            <a:r>
              <a:rPr lang="pl-PL" dirty="0">
                <a:hlinkClick r:id="rId4"/>
              </a:rPr>
              <a:t>www.spoleczenstwoobywatelskie.gov.pl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1285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Źródła informacji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Pytania można kierować na adres: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hlinkClick r:id="rId3"/>
              </a:rPr>
              <a:t>FIO@niw.gov.pl</a:t>
            </a:r>
            <a:r>
              <a:rPr lang="pl-PL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Członków Biura FIO, NIW-CRSO;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 trakcie naboru poprzez Infolinię (numer zostanie podany w ogłoszeniu).</a:t>
            </a:r>
          </a:p>
        </p:txBody>
      </p:sp>
    </p:spTree>
    <p:extLst>
      <p:ext uri="{BB962C8B-B14F-4D97-AF65-F5344CB8AC3E}">
        <p14:creationId xmlns:p14="http://schemas.microsoft.com/office/powerpoint/2010/main" val="11383405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504950" y="2455863"/>
            <a:ext cx="9144000" cy="2387600"/>
          </a:xfrm>
        </p:spPr>
        <p:txBody>
          <a:bodyPr>
            <a:normAutofit/>
          </a:bodyPr>
          <a:lstStyle/>
          <a:p>
            <a:r>
              <a:rPr lang="pl-PL" sz="4000" b="1" dirty="0"/>
              <a:t>Dziękuję za uwagę.</a:t>
            </a:r>
            <a:br>
              <a:rPr lang="pl-PL" sz="4000" b="1" dirty="0"/>
            </a:br>
            <a:r>
              <a:rPr lang="pl-PL" sz="4000" b="1" dirty="0"/>
              <a:t>Zapraszam do dyskusji!</a:t>
            </a:r>
          </a:p>
        </p:txBody>
      </p:sp>
    </p:spTree>
    <p:extLst>
      <p:ext uri="{BB962C8B-B14F-4D97-AF65-F5344CB8AC3E}">
        <p14:creationId xmlns:p14="http://schemas.microsoft.com/office/powerpoint/2010/main" val="302064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Kto może uzyskać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pl-PL" b="1" dirty="0"/>
              <a:t>Jedna organizacja </a:t>
            </a:r>
            <a:r>
              <a:rPr lang="pl-PL" dirty="0"/>
              <a:t>może złożyć tylko </a:t>
            </a:r>
            <a:r>
              <a:rPr lang="pl-PL" b="1" dirty="0"/>
              <a:t>jedną</a:t>
            </a:r>
            <a:r>
              <a:rPr lang="pl-PL" dirty="0"/>
              <a:t> Ofertę!</a:t>
            </a:r>
          </a:p>
          <a:p>
            <a:pPr marL="0" lv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 przypadku organizacji, których oddziały terenowe/okręgowe nie posiadają osobowości prawnej, oddziały te mogą składać oferty w ramach niniejszego konkursu, po uzyskaniu zgody jednostki macierzystej tj. pełnomocnictwa szczególnego do działania w ramach niniejszego konkursu, w imieniu tej jednostki.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Złożenie oferty przez oddział terenowy nieposiadający osobowości prawnej nie wyczerpuje limitu 1 oferty jednostki macierzystej (zarządu głównego) lub pozostałych oddziałów terenowych. </a:t>
            </a:r>
          </a:p>
          <a:p>
            <a:pPr marL="0" indent="0" algn="ctr">
              <a:buNone/>
            </a:pPr>
            <a:r>
              <a:rPr lang="pl-PL" b="1" dirty="0"/>
              <a:t>Jednakże w ramach jednej osobowości prawnej oddziały terenowe mogą złożyć maksymalnie 2 dodatkowe oferty. </a:t>
            </a:r>
            <a:endParaRPr lang="pl-PL" dirty="0"/>
          </a:p>
          <a:p>
            <a:pPr marL="0" lv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91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Kto </a:t>
            </a:r>
            <a:r>
              <a:rPr lang="pl-PL" sz="3600" b="1" u="sng" dirty="0"/>
              <a:t>nie może </a:t>
            </a:r>
            <a:r>
              <a:rPr lang="pl-PL" sz="3600" b="1" dirty="0"/>
              <a:t>uzyskać dotacji?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Podmioty publiczne </a:t>
            </a:r>
            <a:r>
              <a:rPr lang="pl-PL" dirty="0"/>
              <a:t>– np. jednostki organizacyjne samorządu terytorialnego, urzędy, agencje publiczne;</a:t>
            </a:r>
          </a:p>
          <a:p>
            <a:pPr lvl="0"/>
            <a:r>
              <a:rPr lang="pl-PL" b="1" dirty="0"/>
              <a:t>Podmioty gospodarcze </a:t>
            </a:r>
            <a:r>
              <a:rPr lang="pl-PL" dirty="0"/>
              <a:t>– z wyłączeniem organizacji pozarządowych prowadzących działalność gospodarczą oraz spółek non profit.</a:t>
            </a:r>
          </a:p>
          <a:p>
            <a:pPr lvl="0"/>
            <a:r>
              <a:rPr lang="pl-PL" b="1" dirty="0"/>
              <a:t>Osoby prywatne</a:t>
            </a:r>
            <a:r>
              <a:rPr lang="pl-PL" dirty="0"/>
              <a:t>.</a:t>
            </a:r>
          </a:p>
          <a:p>
            <a:pPr lvl="0"/>
            <a:r>
              <a:rPr lang="pl-PL" b="1" dirty="0"/>
              <a:t>Partie polityczne, związki zawodowe </a:t>
            </a:r>
            <a:r>
              <a:rPr lang="pl-PL" dirty="0"/>
              <a:t>i </a:t>
            </a:r>
            <a:r>
              <a:rPr lang="pl-PL" b="1" dirty="0"/>
              <a:t>organizacje pracodawców</a:t>
            </a:r>
            <a:r>
              <a:rPr lang="pl-PL" dirty="0"/>
              <a:t>, samorządy zawodowe, a także fundacje utworzone przez partie polityczne.</a:t>
            </a:r>
          </a:p>
          <a:p>
            <a:pPr lvl="0"/>
            <a:endParaRPr lang="pl-PL" dirty="0"/>
          </a:p>
          <a:p>
            <a:pPr marL="0" lvl="0" indent="0" algn="ctr">
              <a:buNone/>
            </a:pPr>
            <a:r>
              <a:rPr lang="pl-PL" dirty="0"/>
              <a:t>Podmioty te nie mogą być Oferentem oraz nie mogą uzyskać dotacji.</a:t>
            </a:r>
            <a:br>
              <a:rPr lang="pl-PL" dirty="0"/>
            </a:br>
            <a:r>
              <a:rPr lang="pl-PL" dirty="0"/>
              <a:t>Mogą jednakże być </a:t>
            </a:r>
            <a:r>
              <a:rPr lang="pl-PL" b="1" dirty="0"/>
              <a:t>partnerami</a:t>
            </a:r>
            <a:r>
              <a:rPr lang="pl-PL" dirty="0"/>
              <a:t> w ramach projektu – jednak nie mogą korzystać z dotacji!</a:t>
            </a:r>
          </a:p>
        </p:txBody>
      </p:sp>
    </p:spTree>
    <p:extLst>
      <p:ext uri="{BB962C8B-B14F-4D97-AF65-F5344CB8AC3E}">
        <p14:creationId xmlns:p14="http://schemas.microsoft.com/office/powerpoint/2010/main" val="96077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Na co można otrzymać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414" y="2453383"/>
            <a:ext cx="10515600" cy="39806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FIO można uzyskać dotację w ramach jednego z czterech Priorytetów:</a:t>
            </a:r>
          </a:p>
          <a:p>
            <a:pPr marL="0" indent="0" algn="ctr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Priorytet 1. Małe inicjatywy 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realizowane w ramach tego Priorytetu powinny wpływać pozytywnie na możliwości obywateli w realizacji oddolnych inicjatyw.</a:t>
            </a:r>
          </a:p>
          <a:p>
            <a:pPr marL="0" indent="0" algn="just"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udzielanie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mikrograntów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wybranym terytorium; udzielanie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mikrograntów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wybranym obszarze tematycznym.</a:t>
            </a:r>
          </a:p>
        </p:txBody>
      </p:sp>
    </p:spTree>
    <p:extLst>
      <p:ext uri="{BB962C8B-B14F-4D97-AF65-F5344CB8AC3E}">
        <p14:creationId xmlns:p14="http://schemas.microsoft.com/office/powerpoint/2010/main" val="427211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Na co można otrzymać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414" y="2453383"/>
            <a:ext cx="10515600" cy="3980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Priorytet 2. Aktywne społeczeństwo</a:t>
            </a:r>
          </a:p>
          <a:p>
            <a:pPr marL="0" indent="0" algn="just">
              <a:buNone/>
            </a:pPr>
            <a:r>
              <a:rPr lang="pl-PL" dirty="0"/>
              <a:t>Projekty realizowane w ramach tego Priorytetu powinny w różnych formach angażować obywateli, dając im możliwość aktywnego działania oraz łączenia aktywności ze zdobywaniem wiedzy w sferze działań obywatelskich. </a:t>
            </a:r>
          </a:p>
          <a:p>
            <a:pPr marL="0" indent="0" algn="just"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projekty mające na celu rozwój wolontariatu; integrację społeczności lokalnej; wspierające rozwój ekonomii społecznej; realizujące aktywne formy integracji społecznej.</a:t>
            </a:r>
          </a:p>
        </p:txBody>
      </p:sp>
    </p:spTree>
    <p:extLst>
      <p:ext uri="{BB962C8B-B14F-4D97-AF65-F5344CB8AC3E}">
        <p14:creationId xmlns:p14="http://schemas.microsoft.com/office/powerpoint/2010/main" val="10951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Na co można otrzymać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414" y="2453383"/>
            <a:ext cx="10515600" cy="39806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Priorytet 3. Aktywni obywatele</a:t>
            </a:r>
          </a:p>
          <a:p>
            <a:pPr marL="0" indent="0" algn="just">
              <a:buNone/>
            </a:pPr>
            <a:r>
              <a:rPr lang="pl-PL" dirty="0"/>
              <a:t>Projekty realizowane w ramach tego Priorytetu powinny przyczyniać się do wzrostu partycypacji obywateli w sprawach publicznych.</a:t>
            </a:r>
          </a:p>
          <a:p>
            <a:pPr marL="0" indent="0" algn="just">
              <a:buNone/>
            </a:pPr>
            <a:endParaRPr lang="pl-PL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projekty z zakresu edukacji obywatelskiej; wspierania prowadzenia działań strażniczych i </a:t>
            </a:r>
            <a:r>
              <a:rPr lang="pl-PL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rzeczniczych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bezpośrednie włączanie beneficjentów w życie publiczne.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6358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/>
              <a:t>Na co można otrzymać dotację?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0414" y="2453383"/>
            <a:ext cx="10515600" cy="3980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r>
              <a:rPr lang="pl-PL" b="1" dirty="0"/>
              <a:t>Priorytet 4: Silne organizacje pozarządowe</a:t>
            </a:r>
          </a:p>
          <a:p>
            <a:pPr marL="0" indent="0" algn="just">
              <a:buNone/>
            </a:pPr>
            <a:r>
              <a:rPr lang="pl-PL" dirty="0"/>
              <a:t>Projekty realizowane w ramach tego Priorytetu powinny w różnych formach przyczyniać się do wzmocnienia potencjału organizacji obywatelskich, w szczególności wspierania przez organizacje federacyjne innych podmiotów III sektora.</a:t>
            </a:r>
          </a:p>
          <a:p>
            <a:pPr marL="0" indent="0" algn="just">
              <a:buNone/>
            </a:pP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zwiększające kompetencje organizacji obywatelskich; rozwiązujące problemy organizacji pozarządowych.</a:t>
            </a:r>
          </a:p>
        </p:txBody>
      </p:sp>
    </p:spTree>
    <p:extLst>
      <p:ext uri="{BB962C8B-B14F-4D97-AF65-F5344CB8AC3E}">
        <p14:creationId xmlns:p14="http://schemas.microsoft.com/office/powerpoint/2010/main" val="2405985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2432</Words>
  <Application>Microsoft Office PowerPoint</Application>
  <PresentationFormat>Panoramiczny</PresentationFormat>
  <Paragraphs>343</Paragraphs>
  <Slides>38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4" baseType="lpstr">
      <vt:lpstr>Arial</vt:lpstr>
      <vt:lpstr>Calibri</vt:lpstr>
      <vt:lpstr>Garamond</vt:lpstr>
      <vt:lpstr>Times New Roman</vt:lpstr>
      <vt:lpstr>Wingdings</vt:lpstr>
      <vt:lpstr>Motyw pakietu Office</vt:lpstr>
      <vt:lpstr>Fundusz Inicjatyw Obywatelskich  edycja 2018 </vt:lpstr>
      <vt:lpstr>Czym jest FIO?</vt:lpstr>
      <vt:lpstr>Kto może uzyskać dotację?</vt:lpstr>
      <vt:lpstr>Kto może uzyskać dotację?</vt:lpstr>
      <vt:lpstr>Kto nie może uzyskać dotacji?</vt:lpstr>
      <vt:lpstr>Na co można otrzymać dotację?</vt:lpstr>
      <vt:lpstr>Na co można otrzymać dotację?</vt:lpstr>
      <vt:lpstr>Na co można otrzymać dotację?</vt:lpstr>
      <vt:lpstr>Na co można otrzymać dotację?</vt:lpstr>
      <vt:lpstr>W jakiej wysokości?</vt:lpstr>
      <vt:lpstr>W jakim terminie można realizować zadania</vt:lpstr>
      <vt:lpstr>Wkład własny w FIO 2018</vt:lpstr>
      <vt:lpstr>Kategorie kosztów</vt:lpstr>
      <vt:lpstr>Kategoria I.B Koszty związane z rozwojem instytucjonalnym własnej organizacji </vt:lpstr>
      <vt:lpstr>Koszty kwalifikowalne</vt:lpstr>
      <vt:lpstr>Co jest oceniane?</vt:lpstr>
      <vt:lpstr>2. Ocena merytoryczna Ofert</vt:lpstr>
      <vt:lpstr>2. Ocena merytoryczna Ofert cd.</vt:lpstr>
      <vt:lpstr>3. Ocena strategiczna Ofert</vt:lpstr>
      <vt:lpstr>3. Ocena strategiczna Ofert cd.</vt:lpstr>
      <vt:lpstr>3. Ocena strategiczna Ofert cd.</vt:lpstr>
      <vt:lpstr>4. Ocena III Eksperta</vt:lpstr>
      <vt:lpstr>Konkurs w Priorytecie I Małe Inicjatywy</vt:lpstr>
      <vt:lpstr>Konkurs w Priorytecie I Małe Inicjatywy cd.</vt:lpstr>
      <vt:lpstr>Jak złożyć Ofertę?</vt:lpstr>
      <vt:lpstr>Złożenie Oferty w Generatorze</vt:lpstr>
      <vt:lpstr>Wypełnianie Oferty w Generatorze</vt:lpstr>
      <vt:lpstr>Wypełnianie Oferty w Generatorze</vt:lpstr>
      <vt:lpstr>Wypełnianie Oferty w Generatorze</vt:lpstr>
      <vt:lpstr>Oświadczenia</vt:lpstr>
      <vt:lpstr>Decyzja o dofinansowaniu</vt:lpstr>
      <vt:lpstr>Zasady rozliczenia dotacji</vt:lpstr>
      <vt:lpstr>Harmonogram konkursu</vt:lpstr>
      <vt:lpstr>Spotkania informacyjne</vt:lpstr>
      <vt:lpstr>Polecane materiały</vt:lpstr>
      <vt:lpstr>Polecane materiały</vt:lpstr>
      <vt:lpstr>Źródła informacji</vt:lpstr>
      <vt:lpstr>Dziękuję za uwagę. Zapraszam do dyskusji!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Regulamin Funduszu Inicjatyw Obywatelskich – edycja 2018  główne zmiany w stosunku do edycji 2017</dc:title>
  <dc:creator>Kołucki Stefan</dc:creator>
  <cp:lastModifiedBy>Drzał Bogumił</cp:lastModifiedBy>
  <cp:revision>60</cp:revision>
  <dcterms:created xsi:type="dcterms:W3CDTF">2018-01-30T11:30:45Z</dcterms:created>
  <dcterms:modified xsi:type="dcterms:W3CDTF">2018-03-09T12:42:16Z</dcterms:modified>
</cp:coreProperties>
</file>